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0"/>
    <p:restoredTop sz="96327"/>
  </p:normalViewPr>
  <p:slideViewPr>
    <p:cSldViewPr snapToGrid="0" snapToObjects="1">
      <p:cViewPr varScale="1">
        <p:scale>
          <a:sx n="50" d="100"/>
          <a:sy n="50" d="100"/>
        </p:scale>
        <p:origin x="1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0C8A6-0822-5C43-BF09-4A007899075D}" type="datetimeFigureOut">
              <a:rPr lang="it-IT" smtClean="0"/>
              <a:t>12/10/21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F4E99-8C1F-A849-8D13-ADF5073C14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68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4E99-8C1F-A849-8D13-ADF5073C141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52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www.humane-ai.eu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mane-ai-net.eu/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E30C-B75C-5845-BE6A-A1A796548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04AF24-D9E6-4943-B065-DC2DC07D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843E-449A-F545-8792-50EF189D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EF9F8-A26A-FF43-B33D-35AE986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0AC16-AF89-5149-A1F2-44175EC7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156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A2A2-921A-E144-88AE-24028979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1CA37-DB8C-2845-BBAF-5127931DE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96628-86C3-8B4A-9F74-7952F414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AD782-4190-9342-AF92-ACEFC4B6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6622-2A2B-A846-9ECF-4F1E6AA1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924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F8FAC-54F9-574B-B131-B320430A4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0B0E6-3C70-2E43-B212-C738B61D9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69E53-4E27-004C-8AB8-3138E513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D9AEB-3D98-5348-BA7E-B9D42DD02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50283-65C2-A542-9F90-46FE2C23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08830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6992" y="329184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17000" y="1536633"/>
            <a:ext cx="11459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8433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05752-0033-DF46-BEF8-1518F7DBC01C}" type="datetime1">
              <a:rPr lang="en-US" smtClean="0"/>
              <a:t>10/12/21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6782229" y="6165304"/>
            <a:ext cx="4190571" cy="4572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>
                <a:hlinkClick r:id="rId2"/>
              </a:rPr>
              <a:t>https://www.humane-ai-net.eu</a:t>
            </a:r>
            <a:r>
              <a:rPr lang="de-DE"/>
              <a:t> 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GB"/>
              <a:t>Click to edit Master title style</a:t>
            </a:r>
            <a:endParaRPr kumimoji="0" lang="en-US"/>
          </a:p>
        </p:txBody>
      </p:sp>
      <p:pic>
        <p:nvPicPr>
          <p:cNvPr id="15" name="Picture 14" descr="euflag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24361" y="6247581"/>
            <a:ext cx="623392" cy="311696"/>
          </a:xfrm>
          <a:prstGeom prst="rect">
            <a:avLst/>
          </a:prstGeom>
        </p:spPr>
      </p:pic>
      <p:pic>
        <p:nvPicPr>
          <p:cNvPr id="11" name="image6.png">
            <a:extLst>
              <a:ext uri="{FF2B5EF4-FFF2-40B4-BE49-F238E27FC236}">
                <a16:creationId xmlns:a16="http://schemas.microsoft.com/office/drawing/2014/main" id="{8AA349FC-118C-4AA8-BF24-02C144986B20}"/>
              </a:ext>
            </a:extLst>
          </p:cNvPr>
          <p:cNvPicPr/>
          <p:nvPr userDrawn="1"/>
        </p:nvPicPr>
        <p:blipFill>
          <a:blip r:embed="rId4"/>
          <a:srcRect t="7151" b="11081"/>
          <a:stretch>
            <a:fillRect/>
          </a:stretch>
        </p:blipFill>
        <p:spPr>
          <a:xfrm>
            <a:off x="9293289" y="122003"/>
            <a:ext cx="2719349" cy="4133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29047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6D44-90BC-E442-A523-3D7BDFA1B274}" type="datetime1">
              <a:rPr lang="en-US" smtClean="0"/>
              <a:t>10/12/21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88555" y="6165304"/>
            <a:ext cx="609600" cy="457200"/>
          </a:xfrm>
          <a:prstGeom prst="ellipse">
            <a:avLst/>
          </a:prstGeom>
        </p:spPr>
        <p:txBody>
          <a:bodyPr/>
          <a:lstStyle/>
          <a:p>
            <a:fld id="{92454BFB-C7D1-4293-B8ED-2D5FE05A09DF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31371" y="1447800"/>
            <a:ext cx="11329259" cy="4572000"/>
          </a:xfrm>
        </p:spPr>
        <p:txBody>
          <a:bodyPr vert="horz"/>
          <a:lstStyle/>
          <a:p>
            <a:pPr lvl="0" eaLnBrk="1" latinLnBrk="0" hangingPunct="1"/>
            <a:r>
              <a:rPr lang="en-GB"/>
              <a:t>Click to edit Master text styles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7F2CBF-DEF6-9443-B487-0AB181F89876}"/>
              </a:ext>
            </a:extLst>
          </p:cNvPr>
          <p:cNvSpPr/>
          <p:nvPr userDrawn="1"/>
        </p:nvSpPr>
        <p:spPr>
          <a:xfrm>
            <a:off x="6768075" y="6218763"/>
            <a:ext cx="318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>
                <a:hlinkClick r:id="rId2"/>
              </a:rPr>
              <a:t>https://www.humane-ai-net.eu</a:t>
            </a:r>
            <a:r>
              <a:rPr lang="de-DE" sz="1800"/>
              <a:t> </a:t>
            </a:r>
          </a:p>
        </p:txBody>
      </p:sp>
      <p:sp>
        <p:nvSpPr>
          <p:cNvPr id="7" name="Title Placeholder 21">
            <a:extLst>
              <a:ext uri="{FF2B5EF4-FFF2-40B4-BE49-F238E27FC236}">
                <a16:creationId xmlns:a16="http://schemas.microsoft.com/office/drawing/2014/main" id="{25AFA3AE-96CB-4CBE-A967-2F07C053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535388"/>
            <a:ext cx="11329259" cy="882250"/>
          </a:xfrm>
          <a:prstGeom prst="rect">
            <a:avLst/>
          </a:prstGeom>
        </p:spPr>
        <p:txBody>
          <a:bodyPr bIns="9144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GB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77155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 preserve="1">
  <p:cSld name="Title and body 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6992" y="329184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17000" y="1536633"/>
            <a:ext cx="11459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3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D2E7-F1F1-AA4B-93C8-4931821A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1669B-8B38-1F44-A3ED-6CB66EEF5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43ED9-D6A7-D74D-97CF-E342FEFE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8EC80-8EBC-464F-B2E0-91913B38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3C78F-378E-744C-A167-E581CCAD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0687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EBC9-8783-5B47-A259-664BE087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AA156-A840-824E-AAA8-8A3A65420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5CD53-5C1B-3F4E-B979-2C2F3630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BAE8A-452B-6941-9F30-B056D031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85AB6-C770-3A40-86EB-53E33A9C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855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AC32-75C7-2942-89B9-B8E21982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5EA-E7F0-DE40-B964-8FA96647B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3EDEE-C55E-F64F-A590-6B6F71F47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3B9C8-74B9-B342-8FF3-D592C314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3B14C-1CC2-4A4F-A2FD-731D937D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133D0-A2C9-5B45-B2BD-28EE2B3A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7438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67FE-2FB9-1A4B-B9D7-321D7E14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0520B-60C4-6545-B09C-A3CA499F0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2848B-8BBC-6D49-B5A9-45A6C1F6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898EF0-0ECB-C44F-BCCB-15F23043A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87420-41C0-864A-A2B8-2AAE0D9C0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EF01A-5396-B049-B6DE-4301B2B0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33C4C-D549-5342-93DB-890B21F27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DC972-C2D0-434D-811E-4C113C2B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586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164B-7A92-1943-8D5A-F5660EED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8D501-1105-9A4C-BE98-99B93F08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99CFC-21F0-794A-9885-E34D1019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FAE89-A4D2-CE48-BDA4-6E099EDD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0878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50571-87DF-1B42-9B6D-7FE99906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1E5AB-F653-2243-A1FE-03322C743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8611C-10AF-234F-ADEE-CD1A922E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9247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63A8-7DE8-5749-8BD0-9CDA5D92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72904-8BA0-3F4F-BE2B-735958CC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65F30-B6A1-D842-9724-62F843B30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BA03E-53AE-DA40-ABCF-510DD9CB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B56B7-E116-694E-A3C7-322646AB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EC8F3-6559-B14F-9DA2-4B7E0AAD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0327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1D1F-76C3-254A-AFBE-5853DEF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57F8E0-6DF0-6C45-9734-5315303B1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6ED06-0001-3A46-AD79-2CDFA7E7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56444-616B-EF44-BA4E-92EA378C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8D137-B36E-A94E-8D21-F0831CA3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B434-7F08-404B-8563-FBFE8AC1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6972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humane-ai-net.eu/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5DDB3E-3466-B24F-928D-CA8D749B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7CEEC-0070-D543-ADC8-75AE2B02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976" y="1825625"/>
            <a:ext cx="11887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23C42-52EC-3441-ACD3-093446A45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AB7B-E26A-8343-97F9-B66922DCA06A}" type="datetimeFigureOut">
              <a:rPr lang="en-DE" smtClean="0"/>
              <a:t>10/12/21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DDC35-FFB9-C448-9DDD-5D657379F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42DE-6B69-934E-8A18-A35CD630C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B075-D826-8941-A084-2B87A180412F}" type="slidenum">
              <a:rPr lang="en-DE" smtClean="0"/>
              <a:t>‹N›</a:t>
            </a:fld>
            <a:endParaRPr lang="en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35D99-1B09-954A-9B86-A204B416A8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64110" y="6248700"/>
            <a:ext cx="2340066" cy="4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8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D983FE54-6390-2046-90AA-2BC7F4F4667C}"/>
              </a:ext>
            </a:extLst>
          </p:cNvPr>
          <p:cNvPicPr/>
          <p:nvPr/>
        </p:nvPicPr>
        <p:blipFill>
          <a:blip r:embed="rId5"/>
          <a:srcRect t="7151" b="11081"/>
          <a:stretch>
            <a:fillRect/>
          </a:stretch>
        </p:blipFill>
        <p:spPr>
          <a:xfrm>
            <a:off x="9293289" y="122003"/>
            <a:ext cx="2719349" cy="413385"/>
          </a:xfrm>
          <a:prstGeom prst="rect">
            <a:avLst/>
          </a:prstGeom>
          <a:ln/>
        </p:spPr>
      </p:pic>
      <p:sp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31371" y="535388"/>
            <a:ext cx="11329259" cy="882250"/>
          </a:xfrm>
          <a:prstGeom prst="rect">
            <a:avLst/>
          </a:prstGeom>
        </p:spPr>
        <p:txBody>
          <a:bodyPr bIns="91440" anchor="t" anchorCtr="0">
            <a:normAutofit/>
          </a:bodyPr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31371" y="1447800"/>
            <a:ext cx="11329259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de-DE"/>
              <a:t>Mastertextformat bearbeiten
Zweite Ebene
Dritte Ebene
Vierte Ebene
Fünfte Ebene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31371" y="6165304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A78465F-3939-214C-B1F2-79D04D56B61B}" type="datetime1">
              <a:rPr lang="en-US" smtClean="0"/>
              <a:t>10/12/21</a:t>
            </a:fld>
            <a:endParaRPr lang="en-GB"/>
          </a:p>
        </p:txBody>
      </p:sp>
      <p:pic>
        <p:nvPicPr>
          <p:cNvPr id="12" name="Picture 11" descr="eufla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3799" y="6267531"/>
            <a:ext cx="520803" cy="311696"/>
          </a:xfrm>
          <a:prstGeom prst="rect">
            <a:avLst/>
          </a:prstGeom>
        </p:spPr>
      </p:pic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87C5430B-A889-674F-A647-35D288040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2229" y="6165304"/>
            <a:ext cx="4190571" cy="4572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>
                <a:hlinkClick r:id="rId7"/>
              </a:rPr>
              <a:t>https://www.humane-ai-net.eu</a:t>
            </a: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70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10D7-DD16-5B4B-A848-447F49CBA5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Idea of AI? </a:t>
            </a:r>
            <a:br>
              <a:rPr lang="en-GB" dirty="0"/>
            </a:br>
            <a:r>
              <a:rPr lang="en-GB" dirty="0"/>
              <a:t>WP4 and WP5</a:t>
            </a:r>
            <a:endParaRPr lang="en-D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DB56A-5878-914E-ABD5-BD6A9375D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UNIBO, UMEA, CNR-ISTI </a:t>
            </a:r>
          </a:p>
          <a:p>
            <a:r>
              <a:rPr lang="en-DE"/>
              <a:t>Start:</a:t>
            </a:r>
            <a:r>
              <a:rPr lang="it-IT" dirty="0"/>
              <a:t> 15/1/21</a:t>
            </a:r>
            <a:endParaRPr lang="en-DE" dirty="0"/>
          </a:p>
          <a:p>
            <a:r>
              <a:rPr lang="en-DE"/>
              <a:t>End:</a:t>
            </a:r>
            <a:r>
              <a:rPr lang="it-IT" dirty="0"/>
              <a:t> 15/06/21 </a:t>
            </a:r>
            <a:endParaRPr lang="en-DE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C2DE0FE-8FA1-2D4F-A280-0F3D539759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3"/>
    </mc:Choice>
    <mc:Fallback>
      <p:transition spd="slow" advTm="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128587"/>
            <a:ext cx="9691688" cy="1022942"/>
          </a:xfrm>
        </p:spPr>
        <p:txBody>
          <a:bodyPr/>
          <a:lstStyle/>
          <a:p>
            <a:r>
              <a:rPr lang="en-DE" dirty="0"/>
              <a:t>Project Aim and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094C-B77D-6542-BE7C-B50321FC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800100"/>
            <a:ext cx="11887200" cy="58864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AIMS</a:t>
            </a:r>
          </a:p>
          <a:p>
            <a:r>
              <a:rPr lang="en-GB" dirty="0"/>
              <a:t>to investigate the social perceptions of AI (issues of trust, bias and discrimination) </a:t>
            </a:r>
          </a:p>
          <a:p>
            <a:r>
              <a:rPr lang="en-GB" dirty="0"/>
              <a:t>to deepen AI narratives (Hopes and Fears; Myths and Realities)</a:t>
            </a:r>
          </a:p>
          <a:p>
            <a:pPr marL="320040" lvl="1" indent="0">
              <a:buNone/>
            </a:pPr>
            <a:r>
              <a:rPr lang="en-GB" dirty="0"/>
              <a:t>The research explored:</a:t>
            </a:r>
          </a:p>
          <a:p>
            <a:pPr lvl="1"/>
            <a:r>
              <a:rPr lang="en-GB" dirty="0"/>
              <a:t>Social and public attitudes of individuals towards AI</a:t>
            </a:r>
          </a:p>
          <a:p>
            <a:pPr lvl="1"/>
            <a:r>
              <a:rPr lang="en-GB" dirty="0"/>
              <a:t>Factors underlining a widespread acceptance and trust of AI technology</a:t>
            </a:r>
          </a:p>
          <a:p>
            <a:endParaRPr lang="en-GB" dirty="0"/>
          </a:p>
          <a:p>
            <a:r>
              <a:rPr lang="en-GB" b="1" dirty="0"/>
              <a:t>Importance for Humane AI Net</a:t>
            </a:r>
          </a:p>
          <a:p>
            <a:r>
              <a:rPr lang="en-GB" dirty="0"/>
              <a:t>It deepens the understandings of the </a:t>
            </a:r>
            <a:r>
              <a:rPr lang="en-GB" b="1" dirty="0"/>
              <a:t>social side of AI</a:t>
            </a:r>
          </a:p>
          <a:p>
            <a:r>
              <a:rPr lang="en-GB" dirty="0"/>
              <a:t>It explores </a:t>
            </a:r>
            <a:r>
              <a:rPr lang="en-GB" b="1" dirty="0"/>
              <a:t>Social and public attitudes of individuals </a:t>
            </a:r>
            <a:r>
              <a:rPr lang="en-GB" dirty="0"/>
              <a:t>towards AI</a:t>
            </a:r>
          </a:p>
          <a:p>
            <a:r>
              <a:rPr lang="en-GB" dirty="0"/>
              <a:t>It investigates the factors underlining a widespread acceptance of technology</a:t>
            </a:r>
          </a:p>
          <a:p>
            <a:r>
              <a:rPr lang="en-GB" dirty="0"/>
              <a:t>More precisely:</a:t>
            </a:r>
          </a:p>
          <a:p>
            <a:pPr lvl="1"/>
            <a:r>
              <a:rPr lang="en-GB" dirty="0"/>
              <a:t>It highlights how to increase public acceptance of Ai based systems in everyday life (T4.3: Societal impacts)</a:t>
            </a:r>
          </a:p>
          <a:p>
            <a:pPr lvl="1"/>
            <a:r>
              <a:rPr lang="en-GB" dirty="0"/>
              <a:t>It deepens our understanding about the values’ wiring into socio-technical systems (T5.3: Ethics by design) </a:t>
            </a:r>
          </a:p>
          <a:p>
            <a:endParaRPr lang="en-DE" dirty="0"/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ED850EF2-9AEE-7D4C-9988-96A5494EF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4"/>
    </mc:Choice>
    <mc:Fallback>
      <p:transition spd="slow" advTm="4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Work Performed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094C-B77D-6542-BE7C-B50321FC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1152939"/>
            <a:ext cx="11887200" cy="5024024"/>
          </a:xfrm>
        </p:spPr>
        <p:txBody>
          <a:bodyPr/>
          <a:lstStyle/>
          <a:p>
            <a:r>
              <a:rPr lang="en-GB" dirty="0"/>
              <a:t>Design of an ad-hoc questionnaire</a:t>
            </a:r>
          </a:p>
          <a:p>
            <a:endParaRPr lang="en-GB" dirty="0"/>
          </a:p>
          <a:p>
            <a:r>
              <a:rPr lang="en-GB" dirty="0"/>
              <a:t>Online surveys set-up</a:t>
            </a:r>
          </a:p>
          <a:p>
            <a:pPr lvl="1"/>
            <a:r>
              <a:rPr lang="en-GB" dirty="0"/>
              <a:t>ITALY-UNIBO: administered to the whole UNIBO community; more than 6000 questionnaires collected</a:t>
            </a:r>
          </a:p>
          <a:p>
            <a:pPr lvl="1"/>
            <a:r>
              <a:rPr lang="en-GB" dirty="0"/>
              <a:t>SWEDEN-UMEA: administered to the UMEA community; data collection not successful (to be re-scheduled in a follow-up)</a:t>
            </a:r>
          </a:p>
          <a:p>
            <a:pPr lvl="1"/>
            <a:r>
              <a:rPr lang="en-GB" dirty="0"/>
              <a:t>CNR-ISTI: administered to the University of Pisa community; data collection not successful (to be re-scheduled in a follow-up)</a:t>
            </a:r>
          </a:p>
          <a:p>
            <a:endParaRPr lang="en-GB" dirty="0"/>
          </a:p>
          <a:p>
            <a:r>
              <a:rPr lang="en-GB" dirty="0"/>
              <a:t>Quantitative data analysis performed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EB675BBE-3F80-A14F-9C7E-DAE16067B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0"/>
    </mc:Choice>
    <mc:Fallback>
      <p:transition spd="slow" advTm="1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1F3A-0BF0-F948-9D22-90646694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094C-B77D-6542-BE7C-B50321FC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6" y="1152939"/>
            <a:ext cx="11416224" cy="502402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Lessons learnt</a:t>
            </a:r>
            <a:r>
              <a:rPr lang="en-GB" dirty="0"/>
              <a:t>:</a:t>
            </a:r>
          </a:p>
          <a:p>
            <a:r>
              <a:rPr lang="en-GB" dirty="0"/>
              <a:t>The sociodemographic profile of ordinary citizens is relevant for the levels of awareness and understanding of AI</a:t>
            </a:r>
          </a:p>
          <a:p>
            <a:r>
              <a:rPr lang="en-GB" dirty="0"/>
              <a:t>Some traditional sources of inequality (such as gender, STEM competence and age) are relevant to AI </a:t>
            </a:r>
            <a:r>
              <a:rPr lang="en-GB" dirty="0" err="1"/>
              <a:t>imaginery</a:t>
            </a:r>
            <a:r>
              <a:rPr lang="en-GB" dirty="0"/>
              <a:t>, AI narratives of and public discourse around AI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Relevant outputs</a:t>
            </a:r>
            <a:r>
              <a:rPr lang="en-GB" dirty="0"/>
              <a:t>, publicly available to the community (after publication in OA)</a:t>
            </a:r>
          </a:p>
          <a:p>
            <a:r>
              <a:rPr lang="en-GB" dirty="0"/>
              <a:t>Sartori, L. and </a:t>
            </a:r>
            <a:r>
              <a:rPr lang="en-GB" dirty="0" err="1"/>
              <a:t>Theodorou</a:t>
            </a:r>
            <a:r>
              <a:rPr lang="en-GB" dirty="0"/>
              <a:t>, A. (2021) A sociotechnical perspective for the future of AI: narratives, inequalities, and human control, Ethics and Information Technology, accepted.</a:t>
            </a:r>
          </a:p>
          <a:p>
            <a:r>
              <a:rPr lang="en-GB" dirty="0"/>
              <a:t>Sartori, L. and Bocca, G. (2022) Minding the gap(s): public </a:t>
            </a:r>
          </a:p>
          <a:p>
            <a:pPr marL="230400" indent="0">
              <a:buNone/>
            </a:pPr>
            <a:r>
              <a:rPr lang="en-GB" dirty="0"/>
              <a:t>perceptions of AI and socio-technical imaginaries, </a:t>
            </a:r>
            <a:r>
              <a:rPr lang="en-GB" dirty="0" err="1"/>
              <a:t>AI&amp;Society</a:t>
            </a:r>
            <a:r>
              <a:rPr lang="en-GB" dirty="0"/>
              <a:t>, under review.</a:t>
            </a:r>
          </a:p>
          <a:p>
            <a:endParaRPr lang="it-IT" dirty="0"/>
          </a:p>
        </p:txBody>
      </p: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8F4AD3A2-2894-BF40-B758-70585B8D7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4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60"/>
    </mc:Choice>
    <mc:Fallback>
      <p:transition spd="slow" advTm="5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umanE AI Net_WP7_AI4EU_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artSocietyTemplat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6B720885-CCF0-1D41-A1A2-ABEFBA945253}" vid="{C506F5DE-97BC-0942-A804-0034A6331A45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humaneainet_ict48meet2021_pl</Template>
  <TotalTime>789</TotalTime>
  <Words>357</Words>
  <Application>Microsoft Macintosh PowerPoint</Application>
  <PresentationFormat>Widescreen</PresentationFormat>
  <Paragraphs>38</Paragraphs>
  <Slides>4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Source Sans Pro</vt:lpstr>
      <vt:lpstr>Wingdings 2</vt:lpstr>
      <vt:lpstr>HumanE AI Net_WP7_AI4EU_2021</vt:lpstr>
      <vt:lpstr>SmartSocietyTemplate</vt:lpstr>
      <vt:lpstr>What Idea of AI?  WP4 and WP5</vt:lpstr>
      <vt:lpstr>Project Aim and Idea</vt:lpstr>
      <vt:lpstr>Work Performed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 Title,  WPs Invovled</dc:title>
  <dc:creator>Paul Lukowicz</dc:creator>
  <cp:lastModifiedBy>Laura Sartori</cp:lastModifiedBy>
  <cp:revision>10</cp:revision>
  <dcterms:created xsi:type="dcterms:W3CDTF">2021-10-04T18:25:09Z</dcterms:created>
  <dcterms:modified xsi:type="dcterms:W3CDTF">2021-10-12T10:03:00Z</dcterms:modified>
</cp:coreProperties>
</file>